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Estilo Médio 2 - Ênfas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5371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3108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6560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28858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218637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88303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52854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8784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9896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5892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7354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4440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7933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6077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5388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5585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0771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AAEE12-18D9-422D-B181-4195E2F1B4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9678988" cy="3673474"/>
          </a:xfrm>
        </p:spPr>
        <p:txBody>
          <a:bodyPr>
            <a:normAutofit/>
          </a:bodyPr>
          <a:lstStyle/>
          <a:p>
            <a:r>
              <a:rPr lang="pt-BR" sz="6000" dirty="0">
                <a:solidFill>
                  <a:schemeClr val="tx2"/>
                </a:solidFill>
              </a:rPr>
              <a:t>RESOLUÇÃO DO SIMULADO</a:t>
            </a:r>
            <a:br>
              <a:rPr lang="pt-BR" sz="6000" dirty="0">
                <a:solidFill>
                  <a:schemeClr val="tx2"/>
                </a:solidFill>
              </a:rPr>
            </a:br>
            <a:r>
              <a:rPr lang="pt-BR" sz="6000" dirty="0">
                <a:solidFill>
                  <a:schemeClr val="tx2"/>
                </a:solidFill>
              </a:rPr>
              <a:t>PARTE 1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C5A22ED-343D-4286-8362-78B77D2091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4648198"/>
            <a:ext cx="7005742" cy="1143002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chemeClr val="tx1">
                    <a:alpha val="80000"/>
                  </a:schemeClr>
                </a:solidFill>
              </a:rPr>
              <a:t>ADS I – MATEMÁTICA DISCRETA</a:t>
            </a:r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34F73ADD-84B6-4A79-8EA7-BA9E8C5C10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6219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61979"/>
    </mc:Choice>
    <mc:Fallback>
      <p:transition spd="slow" advTm="161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37E132-3CB1-4E9D-B617-BBCAA07E4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74562"/>
          </a:xfrm>
        </p:spPr>
        <p:txBody>
          <a:bodyPr/>
          <a:lstStyle/>
          <a:p>
            <a:r>
              <a:rPr lang="pt-BR"/>
              <a:t>Lógica Dedutiva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37E6140-8307-4154-97CD-25FBCF6C17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72209"/>
            <a:ext cx="10515600" cy="491800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sz="2600" b="1"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Nos seguintes exercícios, utilize seus conhecimentos dedutivos para inferir ou descobrir a reposta:</a:t>
            </a:r>
          </a:p>
          <a:p>
            <a:pPr marL="0" indent="0">
              <a:buNone/>
            </a:pPr>
            <a:endParaRPr lang="pt-BR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pt-BR"/>
              <a:t>1)	 (ANPAD) Numa estante há quatro livros escolares, um de Matemática, um de Física, um de Biologia e um de Química. Sabe-se que: há exatamente um livro entre o de Matemática e o de Física; e que o livro de Biologia está à direita do de Física. </a:t>
            </a:r>
          </a:p>
          <a:p>
            <a:endParaRPr lang="pt-BR"/>
          </a:p>
          <a:p>
            <a:r>
              <a:rPr lang="pt-BR"/>
              <a:t>Com base nessas informações, é CORRETO afirmar que o livro de Química:</a:t>
            </a:r>
          </a:p>
          <a:p>
            <a:endParaRPr lang="pt-BR"/>
          </a:p>
          <a:p>
            <a:r>
              <a:rPr lang="pt-BR"/>
              <a:t>A) é o primeiro a partir da direita.</a:t>
            </a:r>
          </a:p>
          <a:p>
            <a:r>
              <a:rPr lang="pt-BR"/>
              <a:t>B) é o primeiro a partir da esquerda.</a:t>
            </a:r>
          </a:p>
          <a:p>
            <a:r>
              <a:rPr lang="pt-BR"/>
              <a:t>C) é o segundo a partir da direita.</a:t>
            </a:r>
          </a:p>
          <a:p>
            <a:r>
              <a:rPr lang="pt-BR"/>
              <a:t>D) é o segundo a partir da esquerda.</a:t>
            </a:r>
          </a:p>
          <a:p>
            <a:r>
              <a:rPr lang="pt-BR"/>
              <a:t>E) pode estar em três posições diferentes.</a:t>
            </a:r>
          </a:p>
          <a:p>
            <a:endParaRPr lang="pt-BR" dirty="0"/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3EB7E48F-6DAA-44F6-93F9-82BDD29E73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42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350"/>
    </mc:Choice>
    <mc:Fallback xmlns="">
      <p:transition spd="slow" advTm="121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BD0A335-083D-424C-9052-D39736E48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75855"/>
            <a:ext cx="10515600" cy="5401108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2 condições:</a:t>
            </a:r>
          </a:p>
          <a:p>
            <a:pPr marL="514350" indent="-514350">
              <a:buAutoNum type="arabicParenR"/>
            </a:pPr>
            <a:r>
              <a:rPr lang="pt-BR" dirty="0"/>
              <a:t>Exatamente um livro entre Matemática e Física</a:t>
            </a:r>
          </a:p>
          <a:p>
            <a:pPr marL="514350" indent="-514350">
              <a:buAutoNum type="arabicParenR"/>
            </a:pPr>
            <a:r>
              <a:rPr lang="pt-BR" dirty="0"/>
              <a:t>Livro de Biologia à direita do de Física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7CF2644-F25E-4F88-9F5B-6D2CF3EE7C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781" t="9911" r="21250" b="9911"/>
          <a:stretch/>
        </p:blipFill>
        <p:spPr>
          <a:xfrm>
            <a:off x="3390900" y="2350840"/>
            <a:ext cx="5410200" cy="4207124"/>
          </a:xfrm>
          <a:prstGeom prst="rect">
            <a:avLst/>
          </a:prstGeom>
        </p:spPr>
      </p:pic>
      <p:pic>
        <p:nvPicPr>
          <p:cNvPr id="11" name="Áudio 10">
            <a:hlinkClick r:id="" action="ppaction://media"/>
            <a:extLst>
              <a:ext uri="{FF2B5EF4-FFF2-40B4-BE49-F238E27FC236}">
                <a16:creationId xmlns:a16="http://schemas.microsoft.com/office/drawing/2014/main" id="{DC310177-3311-4FE1-AB90-68570F952E1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74891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9754"/>
    </mc:Choice>
    <mc:Fallback xmlns="">
      <p:transition spd="slow" advTm="3897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563BBC6-332B-45DA-8CA0-B74511624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4800"/>
            <a:ext cx="10515600" cy="5872163"/>
          </a:xfrm>
        </p:spPr>
        <p:txBody>
          <a:bodyPr/>
          <a:lstStyle/>
          <a:p>
            <a:r>
              <a:rPr lang="pt-BR" dirty="0"/>
              <a:t>2)	(ANPAD) Três amigas, Rita, Marta e Sandra, receberam flores de seus namorados. Luiz enviou cravos para a mais nova das três. Sandra, que é estudante, recebeu orquídeas. Rita, que não é a mais velha, não recebeu cravos. Então, é possível afirmar que:</a:t>
            </a:r>
          </a:p>
          <a:p>
            <a:r>
              <a:rPr lang="pt-BR" dirty="0"/>
              <a:t>A) Luiz pode ser o namorado da Rita.</a:t>
            </a:r>
          </a:p>
          <a:p>
            <a:r>
              <a:rPr lang="pt-BR" dirty="0"/>
              <a:t>B) Sandra não é a mais velha.</a:t>
            </a:r>
          </a:p>
          <a:p>
            <a:r>
              <a:rPr lang="pt-BR" dirty="0"/>
              <a:t>C) Rita é a mais nova.</a:t>
            </a:r>
          </a:p>
          <a:p>
            <a:r>
              <a:rPr lang="pt-BR" dirty="0"/>
              <a:t>D) Marta é a namorada de Luiz.</a:t>
            </a:r>
          </a:p>
          <a:p>
            <a:r>
              <a:rPr lang="pt-BR" dirty="0"/>
              <a:t>E) Marta pode ser a mais velha.</a:t>
            </a:r>
          </a:p>
          <a:p>
            <a:endParaRPr lang="pt-BR" dirty="0"/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9289E7A4-69AD-4609-BA0A-1AA3AF026B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24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813"/>
    </mc:Choice>
    <mc:Fallback xmlns="">
      <p:transition spd="slow" advTm="888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AE9F3710-7164-4D04-BC14-84089B5163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2753316"/>
              </p:ext>
            </p:extLst>
          </p:nvPr>
        </p:nvGraphicFramePr>
        <p:xfrm>
          <a:off x="1042555" y="1689534"/>
          <a:ext cx="9006464" cy="12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51616">
                  <a:extLst>
                    <a:ext uri="{9D8B030D-6E8A-4147-A177-3AD203B41FA5}">
                      <a16:colId xmlns:a16="http://schemas.microsoft.com/office/drawing/2014/main" val="1664099996"/>
                    </a:ext>
                  </a:extLst>
                </a:gridCol>
                <a:gridCol w="2251616">
                  <a:extLst>
                    <a:ext uri="{9D8B030D-6E8A-4147-A177-3AD203B41FA5}">
                      <a16:colId xmlns:a16="http://schemas.microsoft.com/office/drawing/2014/main" val="2222924001"/>
                    </a:ext>
                  </a:extLst>
                </a:gridCol>
                <a:gridCol w="2251616">
                  <a:extLst>
                    <a:ext uri="{9D8B030D-6E8A-4147-A177-3AD203B41FA5}">
                      <a16:colId xmlns:a16="http://schemas.microsoft.com/office/drawing/2014/main" val="1674339380"/>
                    </a:ext>
                  </a:extLst>
                </a:gridCol>
                <a:gridCol w="2251616">
                  <a:extLst>
                    <a:ext uri="{9D8B030D-6E8A-4147-A177-3AD203B41FA5}">
                      <a16:colId xmlns:a16="http://schemas.microsoft.com/office/drawing/2014/main" val="27029871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RITA</a:t>
                      </a:r>
                    </a:p>
                  </a:txBody>
                  <a:tcPr marL="74750" marR="74750"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MARTA</a:t>
                      </a:r>
                    </a:p>
                  </a:txBody>
                  <a:tcPr marL="74750" marR="74750"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SANDRA</a:t>
                      </a:r>
                    </a:p>
                  </a:txBody>
                  <a:tcPr marL="74750" marR="74750"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LUIZ</a:t>
                      </a:r>
                    </a:p>
                  </a:txBody>
                  <a:tcPr marL="74750" marR="74750"/>
                </a:tc>
                <a:extLst>
                  <a:ext uri="{0D108BD9-81ED-4DB2-BD59-A6C34878D82A}">
                    <a16:rowId xmlns:a16="http://schemas.microsoft.com/office/drawing/2014/main" val="1270215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NÃO É A MAIS VELHA</a:t>
                      </a:r>
                    </a:p>
                    <a:p>
                      <a:r>
                        <a:rPr lang="pt-BR" dirty="0"/>
                        <a:t>NÃO RECEBEU CRAVOS</a:t>
                      </a:r>
                    </a:p>
                  </a:txBody>
                  <a:tcPr marL="74750" marR="74750"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 marL="74750" marR="74750"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ORQUÍDEAS</a:t>
                      </a:r>
                    </a:p>
                  </a:txBody>
                  <a:tcPr marL="74750" marR="74750"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CRAVOS -&gt; MAIS NOVA</a:t>
                      </a:r>
                    </a:p>
                  </a:txBody>
                  <a:tcPr marL="74750" marR="74750"/>
                </a:tc>
                <a:extLst>
                  <a:ext uri="{0D108BD9-81ED-4DB2-BD59-A6C34878D82A}">
                    <a16:rowId xmlns:a16="http://schemas.microsoft.com/office/drawing/2014/main" val="927778741"/>
                  </a:ext>
                </a:extLst>
              </a:tr>
            </a:tbl>
          </a:graphicData>
        </a:graphic>
      </p:graphicFrame>
      <p:sp>
        <p:nvSpPr>
          <p:cNvPr id="6" name="CaixaDeTexto 5">
            <a:extLst>
              <a:ext uri="{FF2B5EF4-FFF2-40B4-BE49-F238E27FC236}">
                <a16:creationId xmlns:a16="http://schemas.microsoft.com/office/drawing/2014/main" id="{D1DBD81A-0914-43C5-A039-EF7FF84C1A2F}"/>
              </a:ext>
            </a:extLst>
          </p:cNvPr>
          <p:cNvSpPr txBox="1"/>
          <p:nvPr/>
        </p:nvSpPr>
        <p:spPr>
          <a:xfrm>
            <a:off x="1042555" y="4415226"/>
            <a:ext cx="610292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A) Luiz pode ser o namorado da Rita.</a:t>
            </a:r>
          </a:p>
          <a:p>
            <a:r>
              <a:rPr lang="pt-BR" dirty="0"/>
              <a:t>B) Sandra não é a mais velha.</a:t>
            </a:r>
          </a:p>
          <a:p>
            <a:r>
              <a:rPr lang="pt-BR" dirty="0"/>
              <a:t>C) Rita é a mais nova.</a:t>
            </a:r>
          </a:p>
          <a:p>
            <a:r>
              <a:rPr lang="pt-BR" dirty="0"/>
              <a:t>D) Marta é a namorada de Luiz.</a:t>
            </a:r>
          </a:p>
          <a:p>
            <a:r>
              <a:rPr lang="pt-BR" dirty="0"/>
              <a:t>E) Marta pode ser a mais velha.</a:t>
            </a:r>
          </a:p>
        </p:txBody>
      </p:sp>
      <p:pic>
        <p:nvPicPr>
          <p:cNvPr id="7" name="Áudio 6">
            <a:hlinkClick r:id="" action="ppaction://media"/>
            <a:extLst>
              <a:ext uri="{FF2B5EF4-FFF2-40B4-BE49-F238E27FC236}">
                <a16:creationId xmlns:a16="http://schemas.microsoft.com/office/drawing/2014/main" id="{32C8182E-44B0-4AC4-B79A-AC99A68FC3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589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117"/>
    </mc:Choice>
    <mc:Fallback xmlns="">
      <p:transition spd="slow" advTm="1481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935D01-7EF4-4CE6-936F-591A8343F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8145"/>
          </a:xfrm>
        </p:spPr>
        <p:txBody>
          <a:bodyPr/>
          <a:lstStyle/>
          <a:p>
            <a:r>
              <a:rPr lang="pt-BR" dirty="0"/>
              <a:t>PROPOSIÇÕES: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5713199-128A-4107-9C40-42614878A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92552"/>
            <a:ext cx="8596668" cy="4849812"/>
          </a:xfrm>
        </p:spPr>
        <p:txBody>
          <a:bodyPr>
            <a:normAutofit fontScale="92500" lnSpcReduction="20000"/>
          </a:bodyPr>
          <a:lstStyle/>
          <a:p>
            <a:r>
              <a:rPr lang="pt-BR" dirty="0"/>
              <a:t>II-	Neste exercício analise se as sentenças definem ou não proposições:</a:t>
            </a:r>
          </a:p>
          <a:p>
            <a:endParaRPr lang="pt-BR" dirty="0"/>
          </a:p>
          <a:p>
            <a:r>
              <a:rPr lang="pt-BR" dirty="0"/>
              <a:t>1)	Considere as seguintes sentenças:</a:t>
            </a:r>
          </a:p>
          <a:p>
            <a:r>
              <a:rPr lang="pt-BR" dirty="0"/>
              <a:t>I. “</a:t>
            </a:r>
            <a:r>
              <a:rPr lang="pt-BR" dirty="0" err="1"/>
              <a:t>sen</a:t>
            </a:r>
            <a:r>
              <a:rPr lang="pt-BR" dirty="0"/>
              <a:t>(kπ ) = 0, com k∈{0,1,2,3}.”</a:t>
            </a:r>
          </a:p>
          <a:p>
            <a:r>
              <a:rPr lang="pt-BR" dirty="0"/>
              <a:t>II. “Vá para o trabalho!”</a:t>
            </a:r>
          </a:p>
          <a:p>
            <a:r>
              <a:rPr lang="pt-BR" dirty="0"/>
              <a:t>III. “Os divisores de 12 são: 1, 2, 3, 4 e12.”</a:t>
            </a:r>
          </a:p>
          <a:p>
            <a:endParaRPr lang="pt-BR" dirty="0"/>
          </a:p>
          <a:p>
            <a:r>
              <a:rPr lang="pt-BR" dirty="0"/>
              <a:t>Do ponto de vista da lógica, pode-se dizer que:</a:t>
            </a:r>
          </a:p>
          <a:p>
            <a:endParaRPr lang="pt-BR" dirty="0"/>
          </a:p>
          <a:p>
            <a:r>
              <a:rPr lang="pt-BR" dirty="0"/>
              <a:t>A) I, II, e III são proposições</a:t>
            </a:r>
          </a:p>
          <a:p>
            <a:r>
              <a:rPr lang="pt-BR" dirty="0"/>
              <a:t>B) I e III são proposições.</a:t>
            </a:r>
          </a:p>
          <a:p>
            <a:r>
              <a:rPr lang="pt-BR" dirty="0"/>
              <a:t>C) II é uma proposição imperativa</a:t>
            </a:r>
          </a:p>
          <a:p>
            <a:r>
              <a:rPr lang="pt-BR" dirty="0"/>
              <a:t>D) I, II não são proposições.</a:t>
            </a:r>
          </a:p>
          <a:p>
            <a:r>
              <a:rPr lang="pt-BR" dirty="0"/>
              <a:t>E) III é uma proposição verdadeira.</a:t>
            </a:r>
          </a:p>
          <a:p>
            <a:endParaRPr lang="pt-BR" dirty="0"/>
          </a:p>
        </p:txBody>
      </p:sp>
      <p:pic>
        <p:nvPicPr>
          <p:cNvPr id="7" name="Áudio 6">
            <a:hlinkClick r:id="" action="ppaction://media"/>
            <a:extLst>
              <a:ext uri="{FF2B5EF4-FFF2-40B4-BE49-F238E27FC236}">
                <a16:creationId xmlns:a16="http://schemas.microsoft.com/office/drawing/2014/main" id="{C5B5963C-313A-41AD-8F55-9D9CEA40B9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809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0328"/>
    </mc:Choice>
    <mc:Fallback xmlns="">
      <p:transition spd="slow" advTm="4803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D7AA179-B32F-469E-9D8E-221046E933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387927"/>
            <a:ext cx="8596668" cy="5653435"/>
          </a:xfrm>
        </p:spPr>
        <p:txBody>
          <a:bodyPr/>
          <a:lstStyle/>
          <a:p>
            <a:pPr marL="0" lvl="0" indent="0" algn="just">
              <a:lnSpc>
                <a:spcPct val="107000"/>
              </a:lnSpc>
              <a:buSzPts val="1100"/>
              <a:buNone/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Considere as seguintes sentenças: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algn="just">
              <a:lnSpc>
                <a:spcPct val="107000"/>
              </a:lnSpc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I. “Fulano foi ministro da educação.”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algn="just">
              <a:lnSpc>
                <a:spcPct val="107000"/>
              </a:lnSpc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II. “x + 5 = 12, quando x = 7”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algn="just">
              <a:lnSpc>
                <a:spcPct val="107000"/>
              </a:lnSpc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III. “x + 5 = 12.”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algn="just">
              <a:lnSpc>
                <a:spcPct val="107000"/>
              </a:lnSpc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0" algn="just">
              <a:lnSpc>
                <a:spcPct val="107000"/>
              </a:lnSpc>
              <a:buNone/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 ponto de vista da lógica, pode-se dizer que: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0" algn="just">
              <a:lnSpc>
                <a:spcPct val="107000"/>
              </a:lnSpc>
              <a:buNone/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0" algn="just">
              <a:lnSpc>
                <a:spcPct val="107000"/>
              </a:lnSpc>
              <a:buNone/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A) I, II, e III são proposições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0" algn="just">
              <a:lnSpc>
                <a:spcPct val="107000"/>
              </a:lnSpc>
              <a:buNone/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B) I e III são proposições.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0" algn="just">
              <a:lnSpc>
                <a:spcPct val="107000"/>
              </a:lnSpc>
              <a:buNone/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C) II não é uma proposição.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D) I, II e III não são proposições.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E) I e III não são proposições e II é uma proposição</a:t>
            </a:r>
            <a:endParaRPr lang="pt-BR" dirty="0"/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33CD9FC9-7F8E-47F7-858A-2AC7B3F73B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725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7158"/>
    </mc:Choice>
    <mc:Fallback xmlns="">
      <p:transition spd="slow" advTm="2571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2|25.7|22.2"/>
</p:tagLst>
</file>

<file path=ppt/theme/theme1.xml><?xml version="1.0" encoding="utf-8"?>
<a:theme xmlns:a="http://schemas.openxmlformats.org/drawingml/2006/main" name="Facetado">
  <a:themeElements>
    <a:clrScheme name="Facetado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1950</TotalTime>
  <Words>554</Words>
  <Application>Microsoft Office PowerPoint</Application>
  <PresentationFormat>Widescreen</PresentationFormat>
  <Paragraphs>63</Paragraphs>
  <Slides>7</Slides>
  <Notes>0</Notes>
  <HiddenSlides>0</HiddenSlides>
  <MMClips>7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Calibri</vt:lpstr>
      <vt:lpstr>Trebuchet MS</vt:lpstr>
      <vt:lpstr>Wingdings 3</vt:lpstr>
      <vt:lpstr>Facetado</vt:lpstr>
      <vt:lpstr>RESOLUÇÃO DO SIMULADO PARTE 1</vt:lpstr>
      <vt:lpstr>Lógica Dedutiva</vt:lpstr>
      <vt:lpstr>Apresentação do PowerPoint</vt:lpstr>
      <vt:lpstr>Apresentação do PowerPoint</vt:lpstr>
      <vt:lpstr>Apresentação do PowerPoint</vt:lpstr>
      <vt:lpstr>PROPOSIÇÕES: 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RESOLUÇÃO DO SIMULADO</dc:title>
  <dc:creator>Vanessa</dc:creator>
  <cp:lastModifiedBy>Vanessa</cp:lastModifiedBy>
  <cp:revision>33</cp:revision>
  <dcterms:created xsi:type="dcterms:W3CDTF">2021-01-07T13:00:03Z</dcterms:created>
  <dcterms:modified xsi:type="dcterms:W3CDTF">2021-01-10T00:38:11Z</dcterms:modified>
</cp:coreProperties>
</file>

<file path=docProps/thumbnail.jpeg>
</file>